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2BD505-B18D-42CA-8D3E-9C264D4D1638}">
  <a:tblStyle styleId="{B62BD505-B18D-42CA-8D3E-9C264D4D16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c63864d9e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c63864d9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fc63864d9e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fc63864d9e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c63864d9e_2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fc63864d9e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fc63864d9e_2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fc63864d9e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fc63864d9e_2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fc63864d9e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c63864d9e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c63864d9e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c63864d9e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c63864d9e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c63864d9e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c63864d9e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c63864d9e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c63864d9e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fc63864d9e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fc63864d9e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c63864d9e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c63864d9e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c63864d9e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fc63864d9e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c63864d9e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fc63864d9e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8.xml"/><Relationship Id="rId10" Type="http://schemas.openxmlformats.org/officeDocument/2006/relationships/slide" Target="/ppt/slides/slide7.xml"/><Relationship Id="rId13" Type="http://schemas.openxmlformats.org/officeDocument/2006/relationships/slide" Target="/ppt/slides/slide10.xml"/><Relationship Id="rId12" Type="http://schemas.openxmlformats.org/officeDocument/2006/relationships/slide" Target="/ppt/slides/slide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slide" Target="/ppt/slides/slide2.xml"/><Relationship Id="rId9" Type="http://schemas.openxmlformats.org/officeDocument/2006/relationships/slide" Target="/ppt/slides/slide6.xml"/><Relationship Id="rId15" Type="http://schemas.openxmlformats.org/officeDocument/2006/relationships/image" Target="../media/image1.png"/><Relationship Id="rId14" Type="http://schemas.openxmlformats.org/officeDocument/2006/relationships/slide" Target="/ppt/slides/slide4.xml"/><Relationship Id="rId5" Type="http://schemas.openxmlformats.org/officeDocument/2006/relationships/slide" Target="/ppt/slides/slide8.xml"/><Relationship Id="rId6" Type="http://schemas.openxmlformats.org/officeDocument/2006/relationships/slide" Target="/ppt/slides/slide2.xml"/><Relationship Id="rId7" Type="http://schemas.openxmlformats.org/officeDocument/2006/relationships/slide" Target="/ppt/slides/slide3.xml"/><Relationship Id="rId8" Type="http://schemas.openxmlformats.org/officeDocument/2006/relationships/slide" Target="/ppt/slides/slide5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hyperlink" Target="https://www.virtualscienceteachers.org" TargetMode="Externa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0.xml"/><Relationship Id="rId15" Type="http://schemas.openxmlformats.org/officeDocument/2006/relationships/slide" Target="/ppt/slides/slide1.xml"/><Relationship Id="rId14" Type="http://schemas.openxmlformats.org/officeDocument/2006/relationships/image" Target="../media/image1.png"/><Relationship Id="rId5" Type="http://schemas.openxmlformats.org/officeDocument/2006/relationships/slide" Target="/ppt/slides/slide3.xml"/><Relationship Id="rId6" Type="http://schemas.openxmlformats.org/officeDocument/2006/relationships/slide" Target="/ppt/slides/slide10.xml"/><Relationship Id="rId7" Type="http://schemas.openxmlformats.org/officeDocument/2006/relationships/slide" Target="/ppt/slides/slide10.xml"/><Relationship Id="rId8" Type="http://schemas.openxmlformats.org/officeDocument/2006/relationships/slide" Target="/ppt/slides/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slide" Target="/ppt/slides/slide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slide" Target="/ppt/slides/slide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slide" Target="/ppt/slides/slide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hyperlink" Target="https://www.virtualscienceteachers.org" TargetMode="External"/><Relationship Id="rId12" Type="http://schemas.openxmlformats.org/officeDocument/2006/relationships/slide" Target="/ppt/slides/slide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slide" Target="/ppt/slides/slide2.xml"/><Relationship Id="rId9" Type="http://schemas.openxmlformats.org/officeDocument/2006/relationships/slide" Target="/ppt/slides/slide8.xml"/><Relationship Id="rId15" Type="http://schemas.openxmlformats.org/officeDocument/2006/relationships/slide" Target="/ppt/slides/slide1.xml"/><Relationship Id="rId14" Type="http://schemas.openxmlformats.org/officeDocument/2006/relationships/image" Target="../media/image1.png"/><Relationship Id="rId5" Type="http://schemas.openxmlformats.org/officeDocument/2006/relationships/slide" Target="/ppt/slides/slide3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.xml"/><Relationship Id="rId10" Type="http://schemas.openxmlformats.org/officeDocument/2006/relationships/slide" Target="/ppt/slides/slide10.xml"/><Relationship Id="rId13" Type="http://schemas.openxmlformats.org/officeDocument/2006/relationships/image" Target="../media/image10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slide" Target="/ppt/slides/slide3.xml"/><Relationship Id="rId9" Type="http://schemas.openxmlformats.org/officeDocument/2006/relationships/slide" Target="/ppt/slides/slide9.xml"/><Relationship Id="rId15" Type="http://schemas.openxmlformats.org/officeDocument/2006/relationships/hyperlink" Target="https://www.virtualscienceteachers.org" TargetMode="External"/><Relationship Id="rId14" Type="http://schemas.openxmlformats.org/officeDocument/2006/relationships/slide" Target="/ppt/slides/slide1.xml"/><Relationship Id="rId16" Type="http://schemas.openxmlformats.org/officeDocument/2006/relationships/image" Target="../media/image1.png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hyperlink" Target="https://www.virtualscienceteachers.org" TargetMode="External"/><Relationship Id="rId12" Type="http://schemas.openxmlformats.org/officeDocument/2006/relationships/slide" Target="/ppt/slides/slide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slide" Target="/ppt/slides/slide2.xml"/><Relationship Id="rId9" Type="http://schemas.openxmlformats.org/officeDocument/2006/relationships/slide" Target="/ppt/slides/slide8.xml"/><Relationship Id="rId15" Type="http://schemas.openxmlformats.org/officeDocument/2006/relationships/slide" Target="/ppt/slides/slide1.xml"/><Relationship Id="rId14" Type="http://schemas.openxmlformats.org/officeDocument/2006/relationships/image" Target="../media/image1.png"/><Relationship Id="rId5" Type="http://schemas.openxmlformats.org/officeDocument/2006/relationships/slide" Target="/ppt/slides/slide3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slide" Target="/ppt/slides/slide3.xml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s://www.virtualscienceteachers.org" TargetMode="External"/><Relationship Id="rId9" Type="http://schemas.openxmlformats.org/officeDocument/2006/relationships/slide" Target="/ppt/slides/slide8.xml"/><Relationship Id="rId15" Type="http://schemas.openxmlformats.org/officeDocument/2006/relationships/slide" Target="/ppt/slides/slide5.xml"/><Relationship Id="rId14" Type="http://schemas.openxmlformats.org/officeDocument/2006/relationships/slide" Target="/ppt/slides/slide5.xml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.xml"/><Relationship Id="rId11" Type="http://schemas.openxmlformats.org/officeDocument/2006/relationships/slide" Target="/ppt/slides/slide1.xml"/><Relationship Id="rId10" Type="http://schemas.openxmlformats.org/officeDocument/2006/relationships/image" Target="../media/image1.png"/><Relationship Id="rId13" Type="http://schemas.openxmlformats.org/officeDocument/2006/relationships/slide" Target="/ppt/slides/slide8.xml"/><Relationship Id="rId12" Type="http://schemas.openxmlformats.org/officeDocument/2006/relationships/slide" Target="/ppt/slides/slide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slide" Target="/ppt/slides/slide2.xml"/><Relationship Id="rId9" Type="http://schemas.openxmlformats.org/officeDocument/2006/relationships/hyperlink" Target="https://www.virtualscienceteachers.org" TargetMode="External"/><Relationship Id="rId15" Type="http://schemas.openxmlformats.org/officeDocument/2006/relationships/slide" Target="/ppt/slides/slide10.xml"/><Relationship Id="rId14" Type="http://schemas.openxmlformats.org/officeDocument/2006/relationships/slide" Target="/ppt/slides/slide9.xml"/><Relationship Id="rId17" Type="http://schemas.openxmlformats.org/officeDocument/2006/relationships/slide" Target="/ppt/slides/slide3.xml"/><Relationship Id="rId16" Type="http://schemas.openxmlformats.org/officeDocument/2006/relationships/slide" Target="/ppt/slides/slide2.xml"/><Relationship Id="rId5" Type="http://schemas.openxmlformats.org/officeDocument/2006/relationships/slide" Target="/ppt/slides/slide3.xml"/><Relationship Id="rId19" Type="http://schemas.openxmlformats.org/officeDocument/2006/relationships/slide" Target="/ppt/slides/slide6.xml"/><Relationship Id="rId6" Type="http://schemas.openxmlformats.org/officeDocument/2006/relationships/slide" Target="/ppt/slides/slide6.xml"/><Relationship Id="rId18" Type="http://schemas.openxmlformats.org/officeDocument/2006/relationships/slide" Target="/ppt/slides/slide6.xml"/><Relationship Id="rId7" Type="http://schemas.openxmlformats.org/officeDocument/2006/relationships/slide" Target="/ppt/slides/slide6.xml"/><Relationship Id="rId8" Type="http://schemas.openxmlformats.org/officeDocument/2006/relationships/slide" Target="/ppt/slides/slide6.xml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7.xml"/><Relationship Id="rId11" Type="http://schemas.openxmlformats.org/officeDocument/2006/relationships/image" Target="../media/image1.png"/><Relationship Id="rId10" Type="http://schemas.openxmlformats.org/officeDocument/2006/relationships/hyperlink" Target="https://www.virtualscienceteachers.org" TargetMode="External"/><Relationship Id="rId21" Type="http://schemas.openxmlformats.org/officeDocument/2006/relationships/slide" Target="/ppt/slides/slide7.xml"/><Relationship Id="rId13" Type="http://schemas.openxmlformats.org/officeDocument/2006/relationships/slide" Target="/ppt/slides/slide8.xml"/><Relationship Id="rId12" Type="http://schemas.openxmlformats.org/officeDocument/2006/relationships/slide" Target="/ppt/slides/slide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slide" Target="/ppt/slides/slide2.xml"/><Relationship Id="rId9" Type="http://schemas.openxmlformats.org/officeDocument/2006/relationships/slide" Target="/ppt/slides/slide7.xml"/><Relationship Id="rId15" Type="http://schemas.openxmlformats.org/officeDocument/2006/relationships/slide" Target="/ppt/slides/slide10.xml"/><Relationship Id="rId14" Type="http://schemas.openxmlformats.org/officeDocument/2006/relationships/slide" Target="/ppt/slides/slide9.xml"/><Relationship Id="rId17" Type="http://schemas.openxmlformats.org/officeDocument/2006/relationships/slide" Target="/ppt/slides/slide3.xml"/><Relationship Id="rId16" Type="http://schemas.openxmlformats.org/officeDocument/2006/relationships/slide" Target="/ppt/slides/slide2.xml"/><Relationship Id="rId5" Type="http://schemas.openxmlformats.org/officeDocument/2006/relationships/slide" Target="/ppt/slides/slide3.xml"/><Relationship Id="rId19" Type="http://schemas.openxmlformats.org/officeDocument/2006/relationships/slide" Target="/ppt/slides/slide7.xml"/><Relationship Id="rId6" Type="http://schemas.openxmlformats.org/officeDocument/2006/relationships/slide" Target="/ppt/slides/slide7.xml"/><Relationship Id="rId18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slide" Target="/ppt/slides/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slide" Target="/ppt/slides/slide10.xml"/><Relationship Id="rId13" Type="http://schemas.openxmlformats.org/officeDocument/2006/relationships/slide" Target="/ppt/slides/slide8.xml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slide" Target="/ppt/slides/slide9.xml"/><Relationship Id="rId9" Type="http://schemas.openxmlformats.org/officeDocument/2006/relationships/slide" Target="/ppt/slides/slide9.xml"/><Relationship Id="rId15" Type="http://schemas.openxmlformats.org/officeDocument/2006/relationships/slide" Target="/ppt/slides/slide8.xml"/><Relationship Id="rId14" Type="http://schemas.openxmlformats.org/officeDocument/2006/relationships/slide" Target="/ppt/slides/slide8.xml"/><Relationship Id="rId17" Type="http://schemas.openxmlformats.org/officeDocument/2006/relationships/slide" Target="/ppt/slides/slide8.xml"/><Relationship Id="rId16" Type="http://schemas.openxmlformats.org/officeDocument/2006/relationships/slide" Target="/ppt/slides/slide8.xml"/><Relationship Id="rId5" Type="http://schemas.openxmlformats.org/officeDocument/2006/relationships/slide" Target="/ppt/slides/slide10.xml"/><Relationship Id="rId6" Type="http://schemas.openxmlformats.org/officeDocument/2006/relationships/hyperlink" Target="https://www.virtualscienceteachers.org" TargetMode="External"/><Relationship Id="rId7" Type="http://schemas.openxmlformats.org/officeDocument/2006/relationships/image" Target="../media/image1.png"/><Relationship Id="rId8" Type="http://schemas.openxmlformats.org/officeDocument/2006/relationships/slide" Target="/ppt/slides/slide1.xml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9.xml"/><Relationship Id="rId11" Type="http://schemas.openxmlformats.org/officeDocument/2006/relationships/hyperlink" Target="https://www.virtualscienceteachers.org" TargetMode="External"/><Relationship Id="rId22" Type="http://schemas.openxmlformats.org/officeDocument/2006/relationships/slide" Target="/ppt/slides/slide9.xml"/><Relationship Id="rId10" Type="http://schemas.openxmlformats.org/officeDocument/2006/relationships/slide" Target="/ppt/slides/slide11.xml"/><Relationship Id="rId21" Type="http://schemas.openxmlformats.org/officeDocument/2006/relationships/slide" Target="/ppt/slides/slide9.xml"/><Relationship Id="rId13" Type="http://schemas.openxmlformats.org/officeDocument/2006/relationships/slide" Target="/ppt/slides/slide1.xml"/><Relationship Id="rId12" Type="http://schemas.openxmlformats.org/officeDocument/2006/relationships/image" Target="../media/image1.png"/><Relationship Id="rId23" Type="http://schemas.openxmlformats.org/officeDocument/2006/relationships/slide" Target="/ppt/slides/slide13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slide" Target="/ppt/slides/slide10.xml"/><Relationship Id="rId9" Type="http://schemas.openxmlformats.org/officeDocument/2006/relationships/slide" Target="/ppt/slides/slide12.xml"/><Relationship Id="rId15" Type="http://schemas.openxmlformats.org/officeDocument/2006/relationships/slide" Target="/ppt/slides/slide2.xml"/><Relationship Id="rId14" Type="http://schemas.openxmlformats.org/officeDocument/2006/relationships/slide" Target="/ppt/slides/slide10.xml"/><Relationship Id="rId17" Type="http://schemas.openxmlformats.org/officeDocument/2006/relationships/slide" Target="/ppt/slides/slide9.xml"/><Relationship Id="rId16" Type="http://schemas.openxmlformats.org/officeDocument/2006/relationships/slide" Target="/ppt/slides/slide3.xml"/><Relationship Id="rId5" Type="http://schemas.openxmlformats.org/officeDocument/2006/relationships/hyperlink" Target="https://nces.ed.gov/nceskids/graphing/classic/" TargetMode="External"/><Relationship Id="rId19" Type="http://schemas.openxmlformats.org/officeDocument/2006/relationships/slide" Target="/ppt/slides/slide9.xml"/><Relationship Id="rId6" Type="http://schemas.openxmlformats.org/officeDocument/2006/relationships/hyperlink" Target="https://nces.ed.gov/nceskids/graphing/classic/" TargetMode="External"/><Relationship Id="rId18" Type="http://schemas.openxmlformats.org/officeDocument/2006/relationships/slide" Target="/ppt/slides/slide9.xml"/><Relationship Id="rId7" Type="http://schemas.openxmlformats.org/officeDocument/2006/relationships/hyperlink" Target="https://nces.ed.gov/nceskids/graphing/classic/" TargetMode="External"/><Relationship Id="rId8" Type="http://schemas.openxmlformats.org/officeDocument/2006/relationships/slide" Target="/ppt/slides/slide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Interactive Science Note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22"/>
            <a:ext cx="9144001" cy="51376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hlinkClick action="ppaction://hlinksldjump" r:id="rId4"/>
          </p:cNvPr>
          <p:cNvSpPr/>
          <p:nvPr/>
        </p:nvSpPr>
        <p:spPr>
          <a:xfrm>
            <a:off x="5969625" y="603425"/>
            <a:ext cx="7830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>
            <a:hlinkClick action="ppaction://hlinksldjump" r:id="rId5"/>
          </p:cNvPr>
          <p:cNvSpPr/>
          <p:nvPr/>
        </p:nvSpPr>
        <p:spPr>
          <a:xfrm>
            <a:off x="5999900" y="1028800"/>
            <a:ext cx="7830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>
            <a:hlinkClick/>
          </p:cNvPr>
          <p:cNvSpPr/>
          <p:nvPr/>
        </p:nvSpPr>
        <p:spPr>
          <a:xfrm>
            <a:off x="5969625" y="1418250"/>
            <a:ext cx="7830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>
            <a:hlinkClick action="ppaction://hlinksldjump" r:id="rId6"/>
          </p:cNvPr>
          <p:cNvSpPr/>
          <p:nvPr/>
        </p:nvSpPr>
        <p:spPr>
          <a:xfrm>
            <a:off x="6213400" y="476050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>
            <a:hlinkClick action="ppaction://hlinksldjump" r:id="rId7"/>
          </p:cNvPr>
          <p:cNvSpPr/>
          <p:nvPr/>
        </p:nvSpPr>
        <p:spPr>
          <a:xfrm>
            <a:off x="6206750" y="930350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>
            <a:hlinkClick action="ppaction://hlinksldjump" r:id="rId8"/>
          </p:cNvPr>
          <p:cNvSpPr/>
          <p:nvPr/>
        </p:nvSpPr>
        <p:spPr>
          <a:xfrm>
            <a:off x="6206750" y="1834513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>
            <a:hlinkClick action="ppaction://hlinksldjump" r:id="rId9"/>
          </p:cNvPr>
          <p:cNvSpPr/>
          <p:nvPr/>
        </p:nvSpPr>
        <p:spPr>
          <a:xfrm>
            <a:off x="6206750" y="230117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>
            <a:hlinkClick action="ppaction://hlinksldjump" r:id="rId10"/>
          </p:cNvPr>
          <p:cNvSpPr/>
          <p:nvPr/>
        </p:nvSpPr>
        <p:spPr>
          <a:xfrm>
            <a:off x="6213400" y="2775888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>
            <a:hlinkClick action="ppaction://hlinksldjump" r:id="rId11"/>
          </p:cNvPr>
          <p:cNvSpPr/>
          <p:nvPr/>
        </p:nvSpPr>
        <p:spPr>
          <a:xfrm>
            <a:off x="6206750" y="3234500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>
            <a:hlinkClick action="ppaction://hlinksldjump" r:id="rId12"/>
          </p:cNvPr>
          <p:cNvSpPr/>
          <p:nvPr/>
        </p:nvSpPr>
        <p:spPr>
          <a:xfrm>
            <a:off x="6206750" y="372582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>
            <a:hlinkClick action="ppaction://hlinksldjump" r:id="rId13"/>
          </p:cNvPr>
          <p:cNvSpPr/>
          <p:nvPr/>
        </p:nvSpPr>
        <p:spPr>
          <a:xfrm>
            <a:off x="6223250" y="418392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>
            <a:hlinkClick action="ppaction://hlinksldjump" r:id="rId14"/>
          </p:cNvPr>
          <p:cNvSpPr/>
          <p:nvPr/>
        </p:nvSpPr>
        <p:spPr>
          <a:xfrm>
            <a:off x="6206750" y="136787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48775" y="1509625"/>
            <a:ext cx="722644" cy="79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0"/>
            <a:ext cx="9144042" cy="513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 title="Question">
            <a:hlinkClick action="ppaction://hlinksldjump" r:id="rId4"/>
          </p:cNvPr>
          <p:cNvSpPr/>
          <p:nvPr/>
        </p:nvSpPr>
        <p:spPr>
          <a:xfrm>
            <a:off x="405525" y="451475"/>
            <a:ext cx="664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" title="Research">
            <a:hlinkClick action="ppaction://hlinksldjump" r:id="rId5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" title="Variables">
            <a:hlinkClick action="ppaction://hlinksldjump" r:id="rId6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" title="Procedure">
            <a:hlinkClick action="ppaction://hlinksldjump" r:id="rId7"/>
          </p:cNvPr>
          <p:cNvSpPr/>
          <p:nvPr/>
        </p:nvSpPr>
        <p:spPr>
          <a:xfrm>
            <a:off x="397100" y="20451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2" title="Data Collection">
            <a:hlinkClick action="ppaction://hlinksldjump" r:id="rId8"/>
          </p:cNvPr>
          <p:cNvSpPr/>
          <p:nvPr/>
        </p:nvSpPr>
        <p:spPr>
          <a:xfrm>
            <a:off x="351575" y="244885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" title="Record Data">
            <a:hlinkClick action="ppaction://hlinksldjump" r:id="rId9"/>
          </p:cNvPr>
          <p:cNvSpPr/>
          <p:nvPr/>
        </p:nvSpPr>
        <p:spPr>
          <a:xfrm>
            <a:off x="405350" y="28196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" title="Graph Data">
            <a:hlinkClick action="ppaction://hlinksldjump" r:id="rId10"/>
          </p:cNvPr>
          <p:cNvSpPr/>
          <p:nvPr/>
        </p:nvSpPr>
        <p:spPr>
          <a:xfrm>
            <a:off x="343325" y="31904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2" title="Conclusion">
            <a:hlinkClick action="ppaction://hlinksldjump" r:id="rId11"/>
          </p:cNvPr>
          <p:cNvSpPr/>
          <p:nvPr/>
        </p:nvSpPr>
        <p:spPr>
          <a:xfrm>
            <a:off x="397100" y="359417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2" title="Hypothesis">
            <a:hlinkClick action="ppaction://hlinksldjump" r:id="rId12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22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 title="Home">
            <a:hlinkClick action="ppaction://hlinksldjump" r:id="rId15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2" title="Conclusions"/>
          <p:cNvSpPr/>
          <p:nvPr/>
        </p:nvSpPr>
        <p:spPr>
          <a:xfrm>
            <a:off x="1826625" y="148975"/>
            <a:ext cx="1897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tate your answer to your original question here." id="287" name="Google Shape;287;p22" title="Claim"/>
          <p:cNvSpPr/>
          <p:nvPr/>
        </p:nvSpPr>
        <p:spPr>
          <a:xfrm>
            <a:off x="1306975" y="1028500"/>
            <a:ext cx="30006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Provide the data you collected that supports your claim." id="288" name="Google Shape;288;p22" title="Evidence"/>
          <p:cNvSpPr/>
          <p:nvPr/>
        </p:nvSpPr>
        <p:spPr>
          <a:xfrm>
            <a:off x="1306975" y="2568925"/>
            <a:ext cx="3000600" cy="23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Use relevant scientific principles to explain how the evidence supports your claim" id="289" name="Google Shape;289;p22" title="Reasoning"/>
          <p:cNvSpPr/>
          <p:nvPr/>
        </p:nvSpPr>
        <p:spPr>
          <a:xfrm>
            <a:off x="4918650" y="1113850"/>
            <a:ext cx="3000600" cy="22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Describe any potential reasons your results might not be 100% reliable." id="290" name="Google Shape;290;p22" title="Experimental Error"/>
          <p:cNvSpPr/>
          <p:nvPr/>
        </p:nvSpPr>
        <p:spPr>
          <a:xfrm>
            <a:off x="4918650" y="3690650"/>
            <a:ext cx="3000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66"/>
            <a:ext cx="9144001" cy="513393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3"/>
          <p:cNvSpPr txBox="1"/>
          <p:nvPr/>
        </p:nvSpPr>
        <p:spPr>
          <a:xfrm>
            <a:off x="0" y="51600"/>
            <a:ext cx="6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</a:t>
            </a:r>
            <a:endParaRPr/>
          </a:p>
        </p:txBody>
      </p:sp>
      <p:sp>
        <p:nvSpPr>
          <p:cNvPr id="297" name="Google Shape;297;p23" title="Back">
            <a:hlinkClick action="ppaction://hlinksldjump" r:id="rId4"/>
          </p:cNvPr>
          <p:cNvSpPr/>
          <p:nvPr/>
        </p:nvSpPr>
        <p:spPr>
          <a:xfrm>
            <a:off x="26550" y="51600"/>
            <a:ext cx="5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" title="Heart Rate While Jumping Rope"/>
          <p:cNvSpPr/>
          <p:nvPr/>
        </p:nvSpPr>
        <p:spPr>
          <a:xfrm>
            <a:off x="2285600" y="199450"/>
            <a:ext cx="42804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The X-Axis is labeled with the dependent variable (Jumping Time) The Y-Axis is labeled with the Independent Variable (Heart Rate in beats per minute)" id="299" name="Google Shape;299;p23" title="Line Graph Showing Heart Rate Increasing While Jumping Rope"/>
          <p:cNvSpPr/>
          <p:nvPr/>
        </p:nvSpPr>
        <p:spPr>
          <a:xfrm>
            <a:off x="1865125" y="1244225"/>
            <a:ext cx="48111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What is being measured" id="300" name="Google Shape;300;p23" title="Y-Axis: Dependent Variable"/>
          <p:cNvSpPr/>
          <p:nvPr/>
        </p:nvSpPr>
        <p:spPr>
          <a:xfrm>
            <a:off x="144650" y="1077125"/>
            <a:ext cx="13647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The x and y axis scales should go up by even increments." id="301" name="Google Shape;301;p23" title="Scales"/>
          <p:cNvSpPr/>
          <p:nvPr/>
        </p:nvSpPr>
        <p:spPr>
          <a:xfrm>
            <a:off x="76700" y="3961700"/>
            <a:ext cx="13647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What the experimenter changes" id="302" name="Google Shape;302;p23" title="X-Axis: The independent Variable"/>
          <p:cNvSpPr/>
          <p:nvPr/>
        </p:nvSpPr>
        <p:spPr>
          <a:xfrm>
            <a:off x="6566000" y="3651400"/>
            <a:ext cx="17517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1. Choose a title that clearly describes the information being presented&#10;2. Label the x-axis with the independent variable and the y-axis with the dependent variable&#10;3. Choose appropriate scales that go up by evenly spaces increments.&#10;4. Be sure to include units!" id="303" name="Google Shape;303;p23" title="Graphing Your Data"/>
          <p:cNvSpPr/>
          <p:nvPr/>
        </p:nvSpPr>
        <p:spPr>
          <a:xfrm>
            <a:off x="6676225" y="171125"/>
            <a:ext cx="23577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FE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/>
          <p:nvPr/>
        </p:nvSpPr>
        <p:spPr>
          <a:xfrm>
            <a:off x="0" y="0"/>
            <a:ext cx="8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481625" y="718950"/>
            <a:ext cx="810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bar graph is used to compare different groups or track larger changes over time. </a:t>
            </a:r>
            <a:endParaRPr sz="1700"/>
          </a:p>
        </p:txBody>
      </p:sp>
      <p:pic>
        <p:nvPicPr>
          <p:cNvPr descr="This bar graph compares the average monthly rainfall for all 12 months of the year." id="310" name="Google Shape;310;p24" title="Average Monthly Rainfall in Seattle, W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925" y="1887875"/>
            <a:ext cx="4116792" cy="257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bar graph compares the average times to complete an easy maze while listening to no music, relaxing music, intense music, and video game music" id="311" name="Google Shape;311;p24" title="Average Time Required to Complete Easy Maz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00" y="1887875"/>
            <a:ext cx="4168299" cy="25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 title="Back">
            <a:hlinkClick action="ppaction://hlinksldjump" r:id="rId5"/>
          </p:cNvPr>
          <p:cNvSpPr/>
          <p:nvPr/>
        </p:nvSpPr>
        <p:spPr>
          <a:xfrm>
            <a:off x="0" y="0"/>
            <a:ext cx="5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FE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/>
          <p:nvPr/>
        </p:nvSpPr>
        <p:spPr>
          <a:xfrm>
            <a:off x="468325" y="193975"/>
            <a:ext cx="810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line graph is used to show small changes over time. </a:t>
            </a:r>
            <a:endParaRPr sz="1700"/>
          </a:p>
        </p:txBody>
      </p:sp>
      <p:pic>
        <p:nvPicPr>
          <p:cNvPr descr="This line graph shows how the average height of children changes over time from ages 0 to 10." id="318" name="Google Shape;318;p25" title="Average Height of Children Ages 0 to 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75" y="899900"/>
            <a:ext cx="3977424" cy="2571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line graph shows the measured temperatures throughout the day." id="319" name="Google Shape;319;p25" title="Measured Temperature During the D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123" y="899900"/>
            <a:ext cx="4159278" cy="2571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5"/>
          <p:cNvSpPr txBox="1"/>
          <p:nvPr/>
        </p:nvSpPr>
        <p:spPr>
          <a:xfrm>
            <a:off x="0" y="0"/>
            <a:ext cx="8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</a:t>
            </a:r>
            <a:endParaRPr/>
          </a:p>
        </p:txBody>
      </p:sp>
      <p:sp>
        <p:nvSpPr>
          <p:cNvPr id="321" name="Google Shape;321;p25" title="Back">
            <a:hlinkClick action="ppaction://hlinksldjump" r:id="rId5"/>
          </p:cNvPr>
          <p:cNvSpPr/>
          <p:nvPr/>
        </p:nvSpPr>
        <p:spPr>
          <a:xfrm>
            <a:off x="0" y="0"/>
            <a:ext cx="5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ience always begins with curiosity. &#10;A good scientific question:&#10;is answerable with facts, not opinions&#10;is testable by observation or measurement&#10;builds on what you already know&#10;&#10;What is the question that you will try to answer using an experiment?" id="72" name="Google Shape;72;p14" title="Ques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5425" y="0"/>
            <a:ext cx="92794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 title="Question">
            <a:hlinkClick action="ppaction://hlinksldjump" r:id="rId4"/>
          </p:cNvPr>
          <p:cNvSpPr/>
          <p:nvPr/>
        </p:nvSpPr>
        <p:spPr>
          <a:xfrm>
            <a:off x="252525" y="45147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 title="Research">
            <a:hlinkClick action="ppaction://hlinksldjump" r:id="rId5"/>
          </p:cNvPr>
          <p:cNvSpPr/>
          <p:nvPr/>
        </p:nvSpPr>
        <p:spPr>
          <a:xfrm>
            <a:off x="7974400" y="86985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 title="Variables">
            <a:hlinkClick action="ppaction://hlinksldjump" r:id="rId6"/>
          </p:cNvPr>
          <p:cNvSpPr/>
          <p:nvPr/>
        </p:nvSpPr>
        <p:spPr>
          <a:xfrm>
            <a:off x="7974400" y="166132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 title="Procedure">
            <a:hlinkClick action="ppaction://hlinksldjump" r:id="rId7"/>
          </p:cNvPr>
          <p:cNvSpPr/>
          <p:nvPr/>
        </p:nvSpPr>
        <p:spPr>
          <a:xfrm>
            <a:off x="7974400" y="204860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 title="Data Collection">
            <a:hlinkClick action="ppaction://hlinksldjump" r:id="rId8"/>
          </p:cNvPr>
          <p:cNvSpPr/>
          <p:nvPr/>
        </p:nvSpPr>
        <p:spPr>
          <a:xfrm>
            <a:off x="7974400" y="24358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 title="Record Data">
            <a:hlinkClick action="ppaction://hlinksldjump" r:id="rId9"/>
          </p:cNvPr>
          <p:cNvSpPr/>
          <p:nvPr/>
        </p:nvSpPr>
        <p:spPr>
          <a:xfrm>
            <a:off x="7974400" y="285287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 title="Graph Data">
            <a:hlinkClick action="ppaction://hlinksldjump" r:id="rId10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 title="Conclusion">
            <a:hlinkClick action="ppaction://hlinksldjump" r:id="rId11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 title="Hypothesis">
            <a:hlinkClick action="ppaction://hlinksldjump" r:id="rId12"/>
          </p:cNvPr>
          <p:cNvSpPr/>
          <p:nvPr/>
        </p:nvSpPr>
        <p:spPr>
          <a:xfrm>
            <a:off x="7981050" y="124432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 title="Home">
            <a:hlinkClick action="ppaction://hlinksldjump" r:id="rId15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 title="Question"/>
          <p:cNvSpPr/>
          <p:nvPr/>
        </p:nvSpPr>
        <p:spPr>
          <a:xfrm>
            <a:off x="1994050" y="297450"/>
            <a:ext cx="1421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A good scientific question is answerable with facts, not opinions, is testable by observation or measurement, and builds on what you already know." id="85" name="Google Shape;85;p14" title="Science Always begins with curiosity."/>
          <p:cNvSpPr/>
          <p:nvPr/>
        </p:nvSpPr>
        <p:spPr>
          <a:xfrm>
            <a:off x="1364250" y="725275"/>
            <a:ext cx="2667900" cy="1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 title="What is the question you will try to answer using an experiment?"/>
          <p:cNvSpPr/>
          <p:nvPr/>
        </p:nvSpPr>
        <p:spPr>
          <a:xfrm>
            <a:off x="5075100" y="642450"/>
            <a:ext cx="26679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 title="Type your question here."/>
          <p:cNvSpPr/>
          <p:nvPr/>
        </p:nvSpPr>
        <p:spPr>
          <a:xfrm>
            <a:off x="5075100" y="1148850"/>
            <a:ext cx="27027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2"/>
            <a:ext cx="9144001" cy="513767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 title="Research">
            <a:hlinkClick action="ppaction://hlinksldjump" r:id="rId4"/>
          </p:cNvPr>
          <p:cNvSpPr/>
          <p:nvPr/>
        </p:nvSpPr>
        <p:spPr>
          <a:xfrm>
            <a:off x="412000" y="8765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 title="Variables">
            <a:hlinkClick action="ppaction://hlinksldjump" r:id="rId5"/>
          </p:cNvPr>
          <p:cNvSpPr/>
          <p:nvPr/>
        </p:nvSpPr>
        <p:spPr>
          <a:xfrm>
            <a:off x="7974400" y="166132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 title="Procedure">
            <a:hlinkClick action="ppaction://hlinksldjump" r:id="rId6"/>
          </p:cNvPr>
          <p:cNvSpPr/>
          <p:nvPr/>
        </p:nvSpPr>
        <p:spPr>
          <a:xfrm>
            <a:off x="7974400" y="204860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 title="Data Collection">
            <a:hlinkClick action="ppaction://hlinksldjump" r:id="rId7"/>
          </p:cNvPr>
          <p:cNvSpPr/>
          <p:nvPr/>
        </p:nvSpPr>
        <p:spPr>
          <a:xfrm>
            <a:off x="7974400" y="24358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 title="Record Data">
            <a:hlinkClick action="ppaction://hlinksldjump" r:id="rId8"/>
          </p:cNvPr>
          <p:cNvSpPr/>
          <p:nvPr/>
        </p:nvSpPr>
        <p:spPr>
          <a:xfrm>
            <a:off x="7974400" y="285287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 title="Graph Data">
            <a:hlinkClick action="ppaction://hlinksldjump" r:id="rId9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 title="Conclusion">
            <a:hlinkClick action="ppaction://hlinksldjump" r:id="rId10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 title="Hypothesis">
            <a:hlinkClick action="ppaction://hlinksldjump" r:id="rId11"/>
          </p:cNvPr>
          <p:cNvSpPr/>
          <p:nvPr/>
        </p:nvSpPr>
        <p:spPr>
          <a:xfrm>
            <a:off x="7981050" y="124432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 title="Question">
            <a:hlinkClick action="ppaction://hlinksldjump" r:id="rId12"/>
          </p:cNvPr>
          <p:cNvSpPr/>
          <p:nvPr/>
        </p:nvSpPr>
        <p:spPr>
          <a:xfrm>
            <a:off x="252525" y="45147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8533450" y="-23312"/>
            <a:ext cx="664500" cy="598200"/>
            <a:chOff x="8533450" y="-23312"/>
            <a:chExt cx="664500" cy="598200"/>
          </a:xfrm>
        </p:grpSpPr>
        <p:pic>
          <p:nvPicPr>
            <p:cNvPr id="103" name="Google Shape;103;p1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587400" y="0"/>
              <a:ext cx="556599" cy="551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5" title="Home">
              <a:hlinkClick action="ppaction://hlinksldjump" r:id="rId14"/>
            </p:cNvPr>
            <p:cNvSpPr/>
            <p:nvPr/>
          </p:nvSpPr>
          <p:spPr>
            <a:xfrm>
              <a:off x="8533450" y="-23312"/>
              <a:ext cx="664500" cy="5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5" name="Google Shape;105;p15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ord background information that is relevant to the question being asked." id="106" name="Google Shape;106;p15" title="Research"/>
          <p:cNvSpPr/>
          <p:nvPr/>
        </p:nvSpPr>
        <p:spPr>
          <a:xfrm>
            <a:off x="1322025" y="290075"/>
            <a:ext cx="29967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 title="Record background information here."/>
          <p:cNvSpPr/>
          <p:nvPr/>
        </p:nvSpPr>
        <p:spPr>
          <a:xfrm>
            <a:off x="5109975" y="694075"/>
            <a:ext cx="2667900" cy="38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 title="Record background information here."/>
          <p:cNvSpPr/>
          <p:nvPr/>
        </p:nvSpPr>
        <p:spPr>
          <a:xfrm>
            <a:off x="1428500" y="1155500"/>
            <a:ext cx="2667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5"/>
            <a:ext cx="9144001" cy="51405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 title="Question">
            <a:hlinkClick action="ppaction://hlinksldjump" r:id="rId4"/>
          </p:cNvPr>
          <p:cNvSpPr/>
          <p:nvPr/>
        </p:nvSpPr>
        <p:spPr>
          <a:xfrm>
            <a:off x="252525" y="45147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 title="Research">
            <a:hlinkClick action="ppaction://hlinksldjump" r:id="rId5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 title="Variables">
            <a:hlinkClick action="ppaction://hlinksldjump" r:id="rId6"/>
          </p:cNvPr>
          <p:cNvSpPr/>
          <p:nvPr/>
        </p:nvSpPr>
        <p:spPr>
          <a:xfrm>
            <a:off x="7974400" y="166132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 title="Procedure">
            <a:hlinkClick action="ppaction://hlinksldjump" r:id="rId7"/>
          </p:cNvPr>
          <p:cNvSpPr/>
          <p:nvPr/>
        </p:nvSpPr>
        <p:spPr>
          <a:xfrm>
            <a:off x="7974400" y="204860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 title="Data Collection">
            <a:hlinkClick action="ppaction://hlinksldjump" r:id="rId8"/>
          </p:cNvPr>
          <p:cNvSpPr/>
          <p:nvPr/>
        </p:nvSpPr>
        <p:spPr>
          <a:xfrm>
            <a:off x="7974400" y="24358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 title="Record Data">
            <a:hlinkClick action="ppaction://hlinksldjump" r:id="rId9"/>
          </p:cNvPr>
          <p:cNvSpPr/>
          <p:nvPr/>
        </p:nvSpPr>
        <p:spPr>
          <a:xfrm>
            <a:off x="7974400" y="285287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 title="Graph Data">
            <a:hlinkClick action="ppaction://hlinksldjump" r:id="rId10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 title="Conclusion">
            <a:hlinkClick action="ppaction://hlinksldjump" r:id="rId11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 title="Hypothesis">
            <a:hlinkClick action="ppaction://hlinksldjump" r:id="rId12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 title="Home">
            <a:hlinkClick action="ppaction://hlinksldjump" r:id="rId15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A hypothesis should clearly state what is expected, be testable, be measurable, and contain and independent and dependent variable." id="127" name="Google Shape;127;p16" title="Hypothesis"/>
          <p:cNvSpPr/>
          <p:nvPr/>
        </p:nvSpPr>
        <p:spPr>
          <a:xfrm>
            <a:off x="1472575" y="168725"/>
            <a:ext cx="2667900" cy="15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 title="The independent variable is what YOU change."/>
          <p:cNvSpPr/>
          <p:nvPr/>
        </p:nvSpPr>
        <p:spPr>
          <a:xfrm>
            <a:off x="1222850" y="1977525"/>
            <a:ext cx="27504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Exposing a corn plant to extra sunlight each day will cause it to grow taller." id="129" name="Google Shape;129;p16" title="Example"/>
          <p:cNvSpPr/>
          <p:nvPr/>
        </p:nvSpPr>
        <p:spPr>
          <a:xfrm>
            <a:off x="1222850" y="2631475"/>
            <a:ext cx="309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 title="The dependent variable is what changes as a result of the independent variable changing."/>
          <p:cNvSpPr/>
          <p:nvPr/>
        </p:nvSpPr>
        <p:spPr>
          <a:xfrm>
            <a:off x="1472575" y="3399725"/>
            <a:ext cx="26679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 title="Type your hypothesis here."/>
          <p:cNvSpPr/>
          <p:nvPr/>
        </p:nvSpPr>
        <p:spPr>
          <a:xfrm>
            <a:off x="5109975" y="947325"/>
            <a:ext cx="26679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2"/>
            <a:ext cx="9144001" cy="513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 title="Home">
            <a:hlinkClick action="ppaction://hlinksldjump" r:id="rId6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 title="Procedure">
            <a:hlinkClick action="ppaction://hlinksldjump" r:id="rId7"/>
          </p:cNvPr>
          <p:cNvSpPr/>
          <p:nvPr/>
        </p:nvSpPr>
        <p:spPr>
          <a:xfrm>
            <a:off x="7974400" y="204860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 title="Data Collection">
            <a:hlinkClick action="ppaction://hlinksldjump" r:id="rId8"/>
          </p:cNvPr>
          <p:cNvSpPr/>
          <p:nvPr/>
        </p:nvSpPr>
        <p:spPr>
          <a:xfrm>
            <a:off x="7974400" y="24358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 title="Record Data">
            <a:hlinkClick action="ppaction://hlinksldjump" r:id="rId9"/>
          </p:cNvPr>
          <p:cNvSpPr/>
          <p:nvPr/>
        </p:nvSpPr>
        <p:spPr>
          <a:xfrm>
            <a:off x="7974400" y="285287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 title="Graph Data">
            <a:hlinkClick action="ppaction://hlinksldjump" r:id="rId10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 title="Conclusion">
            <a:hlinkClick action="ppaction://hlinksldjump" r:id="rId11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 title="Question">
            <a:hlinkClick action="ppaction://hlinksldjump" r:id="rId12"/>
          </p:cNvPr>
          <p:cNvSpPr/>
          <p:nvPr/>
        </p:nvSpPr>
        <p:spPr>
          <a:xfrm>
            <a:off x="405525" y="451475"/>
            <a:ext cx="664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 title="Research">
            <a:hlinkClick action="ppaction://hlinksldjump" r:id="rId13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 title="Variables">
            <a:hlinkClick action="ppaction://hlinksldjump" r:id="rId14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 title="Hypothesis">
            <a:hlinkClick action="ppaction://hlinksldjump" r:id="rId15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 title="Type your independent variable here."/>
          <p:cNvSpPr/>
          <p:nvPr/>
        </p:nvSpPr>
        <p:spPr>
          <a:xfrm>
            <a:off x="4889625" y="1043350"/>
            <a:ext cx="2965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 title="Type your dependent variable here."/>
          <p:cNvSpPr/>
          <p:nvPr/>
        </p:nvSpPr>
        <p:spPr>
          <a:xfrm>
            <a:off x="4889625" y="1837675"/>
            <a:ext cx="2965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 title="Type the constants here."/>
          <p:cNvSpPr/>
          <p:nvPr/>
        </p:nvSpPr>
        <p:spPr>
          <a:xfrm>
            <a:off x="4889625" y="2693275"/>
            <a:ext cx="29655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 title="Type the control variable here."/>
          <p:cNvSpPr/>
          <p:nvPr/>
        </p:nvSpPr>
        <p:spPr>
          <a:xfrm>
            <a:off x="4889625" y="3936150"/>
            <a:ext cx="2965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 title="Variables are any part of an experiment that can change."/>
          <p:cNvSpPr/>
          <p:nvPr/>
        </p:nvSpPr>
        <p:spPr>
          <a:xfrm>
            <a:off x="1307300" y="674625"/>
            <a:ext cx="29655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 title="Variables"/>
          <p:cNvSpPr/>
          <p:nvPr/>
        </p:nvSpPr>
        <p:spPr>
          <a:xfrm>
            <a:off x="1371575" y="147700"/>
            <a:ext cx="29655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 title="The independent variable is what the experimenter changes."/>
          <p:cNvSpPr/>
          <p:nvPr/>
        </p:nvSpPr>
        <p:spPr>
          <a:xfrm>
            <a:off x="1222850" y="1237675"/>
            <a:ext cx="2965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The dependent variable that is measured." id="155" name="Google Shape;155;p17" title="The dependent variable responds to the changes of the independent variable."/>
          <p:cNvSpPr/>
          <p:nvPr/>
        </p:nvSpPr>
        <p:spPr>
          <a:xfrm>
            <a:off x="1222850" y="1837675"/>
            <a:ext cx="29655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 title="The constants are purposefully kept the same throughout the experiment."/>
          <p:cNvSpPr/>
          <p:nvPr/>
        </p:nvSpPr>
        <p:spPr>
          <a:xfrm>
            <a:off x="1307300" y="2801575"/>
            <a:ext cx="2965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 title="The control is a group that you are exposing to &quot;normal&quot; conditions and provides a base example that can be used for comparison."/>
          <p:cNvSpPr/>
          <p:nvPr/>
        </p:nvSpPr>
        <p:spPr>
          <a:xfrm>
            <a:off x="1235125" y="3555425"/>
            <a:ext cx="29655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1"/>
            <a:ext cx="9144002" cy="514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>
            <a:hlinkClick action="ppaction://hlinksldjump" r:id="rId4"/>
          </p:cNvPr>
          <p:cNvSpPr/>
          <p:nvPr/>
        </p:nvSpPr>
        <p:spPr>
          <a:xfrm>
            <a:off x="252525" y="45147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>
            <a:hlinkClick action="ppaction://hlinksldjump" r:id="rId5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>
            <a:hlinkClick action="ppaction://hlinksldjump" r:id="rId6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>
            <a:hlinkClick action="ppaction://hlinksldjump" r:id="rId7"/>
          </p:cNvPr>
          <p:cNvSpPr/>
          <p:nvPr/>
        </p:nvSpPr>
        <p:spPr>
          <a:xfrm>
            <a:off x="397100" y="20451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>
            <a:hlinkClick action="ppaction://hlinksldjump" r:id="rId8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 title="Home">
            <a:hlinkClick action="ppaction://hlinksldjump" r:id="rId11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 title="Data Collection">
            <a:hlinkClick action="ppaction://hlinksldjump" r:id="rId12"/>
          </p:cNvPr>
          <p:cNvSpPr/>
          <p:nvPr/>
        </p:nvSpPr>
        <p:spPr>
          <a:xfrm>
            <a:off x="7974400" y="24358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 title="Record Data">
            <a:hlinkClick action="ppaction://hlinksldjump" r:id="rId13"/>
          </p:cNvPr>
          <p:cNvSpPr/>
          <p:nvPr/>
        </p:nvSpPr>
        <p:spPr>
          <a:xfrm>
            <a:off x="7974400" y="285287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 title="Graph Data">
            <a:hlinkClick action="ppaction://hlinksldjump" r:id="rId14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 title="Conclusion">
            <a:hlinkClick action="ppaction://hlinksldjump" r:id="rId15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 title="Question">
            <a:hlinkClick action="ppaction://hlinksldjump" r:id="rId16"/>
          </p:cNvPr>
          <p:cNvSpPr/>
          <p:nvPr/>
        </p:nvSpPr>
        <p:spPr>
          <a:xfrm>
            <a:off x="405525" y="451475"/>
            <a:ext cx="664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 title="Research">
            <a:hlinkClick action="ppaction://hlinksldjump" r:id="rId17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 title="Variables">
            <a:hlinkClick action="ppaction://hlinksldjump" r:id="rId18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 title="Procedure">
            <a:hlinkClick action="ppaction://hlinksldjump" r:id="rId19"/>
          </p:cNvPr>
          <p:cNvSpPr/>
          <p:nvPr/>
        </p:nvSpPr>
        <p:spPr>
          <a:xfrm>
            <a:off x="397100" y="20451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 title="Hypothesis">
            <a:hlinkClick action="ppaction://hlinksldjump" r:id="rId20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 title="Procedure"/>
          <p:cNvSpPr/>
          <p:nvPr/>
        </p:nvSpPr>
        <p:spPr>
          <a:xfrm>
            <a:off x="1340375" y="168375"/>
            <a:ext cx="2965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it helps you think through all the steps and make a good plan before you begin and it allows others to verify your results by repeating your experiments!" id="180" name="Google Shape;180;p18" title="Writing a very clear step by step explanation of how your experiment will be performed is important because:"/>
          <p:cNvSpPr/>
          <p:nvPr/>
        </p:nvSpPr>
        <p:spPr>
          <a:xfrm>
            <a:off x="1340375" y="650025"/>
            <a:ext cx="29655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Include the control, how you plan to collect and record data, the units of the experiment, and the number of trials." id="181" name="Google Shape;181;p18" title="Write the procedure here."/>
          <p:cNvSpPr/>
          <p:nvPr/>
        </p:nvSpPr>
        <p:spPr>
          <a:xfrm>
            <a:off x="1340375" y="2852875"/>
            <a:ext cx="28350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Include the control, how you plan to collect and record data, the units of the experiment, and the number of trials." id="182" name="Google Shape;182;p18" title="Write the procedure here."/>
          <p:cNvSpPr/>
          <p:nvPr/>
        </p:nvSpPr>
        <p:spPr>
          <a:xfrm>
            <a:off x="4874950" y="742350"/>
            <a:ext cx="2965500" cy="3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 title="Procedure"/>
          <p:cNvSpPr/>
          <p:nvPr/>
        </p:nvSpPr>
        <p:spPr>
          <a:xfrm>
            <a:off x="1405625" y="1980700"/>
            <a:ext cx="2835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5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>
            <a:hlinkClick action="ppaction://hlinksldjump" r:id="rId4"/>
          </p:cNvPr>
          <p:cNvSpPr/>
          <p:nvPr/>
        </p:nvSpPr>
        <p:spPr>
          <a:xfrm>
            <a:off x="252525" y="451475"/>
            <a:ext cx="817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>
            <a:hlinkClick action="ppaction://hlinksldjump" r:id="rId5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>
            <a:hlinkClick action="ppaction://hlinksldjump" r:id="rId6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>
            <a:hlinkClick action="ppaction://hlinksldjump" r:id="rId7"/>
          </p:cNvPr>
          <p:cNvSpPr/>
          <p:nvPr/>
        </p:nvSpPr>
        <p:spPr>
          <a:xfrm>
            <a:off x="397100" y="20451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>
            <a:hlinkClick action="ppaction://hlinksldjump" r:id="rId8"/>
          </p:cNvPr>
          <p:cNvSpPr/>
          <p:nvPr/>
        </p:nvSpPr>
        <p:spPr>
          <a:xfrm>
            <a:off x="351575" y="244885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>
            <a:hlinkClick action="ppaction://hlinksldjump" r:id="rId9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1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 title="Home">
            <a:hlinkClick action="ppaction://hlinksldjump" r:id="rId12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 title="Record Data">
            <a:hlinkClick action="ppaction://hlinksldjump" r:id="rId13"/>
          </p:cNvPr>
          <p:cNvSpPr/>
          <p:nvPr/>
        </p:nvSpPr>
        <p:spPr>
          <a:xfrm>
            <a:off x="7974400" y="285287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" title="Graph Data">
            <a:hlinkClick action="ppaction://hlinksldjump" r:id="rId14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 title="Conclusion">
            <a:hlinkClick action="ppaction://hlinksldjump" r:id="rId15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" title="Question">
            <a:hlinkClick action="ppaction://hlinksldjump" r:id="rId16"/>
          </p:cNvPr>
          <p:cNvSpPr/>
          <p:nvPr/>
        </p:nvSpPr>
        <p:spPr>
          <a:xfrm>
            <a:off x="405525" y="451475"/>
            <a:ext cx="664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" title="Research">
            <a:hlinkClick action="ppaction://hlinksldjump" r:id="rId17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" title="Variables">
            <a:hlinkClick action="ppaction://hlinksldjump" r:id="rId18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" title="Procedure">
            <a:hlinkClick action="ppaction://hlinksldjump" r:id="rId19"/>
          </p:cNvPr>
          <p:cNvSpPr/>
          <p:nvPr/>
        </p:nvSpPr>
        <p:spPr>
          <a:xfrm>
            <a:off x="397100" y="20451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" title="Data Collection">
            <a:hlinkClick action="ppaction://hlinksldjump" r:id="rId20"/>
          </p:cNvPr>
          <p:cNvSpPr/>
          <p:nvPr/>
        </p:nvSpPr>
        <p:spPr>
          <a:xfrm>
            <a:off x="351575" y="244885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" title="Hypothesis">
            <a:hlinkClick action="ppaction://hlinksldjump" r:id="rId21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 title="Data Collections"/>
          <p:cNvSpPr/>
          <p:nvPr/>
        </p:nvSpPr>
        <p:spPr>
          <a:xfrm>
            <a:off x="1351375" y="215725"/>
            <a:ext cx="2835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Keep a pencil and notebook handy to write down qualitative or quantitative observations during the experiment." id="207" name="Google Shape;207;p19"/>
          <p:cNvSpPr/>
          <p:nvPr/>
        </p:nvSpPr>
        <p:spPr>
          <a:xfrm>
            <a:off x="1351375" y="687600"/>
            <a:ext cx="2835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Descriptive using language" id="208" name="Google Shape;208;p19" title="Qualitative Data"/>
          <p:cNvSpPr/>
          <p:nvPr/>
        </p:nvSpPr>
        <p:spPr>
          <a:xfrm>
            <a:off x="1351375" y="1364675"/>
            <a:ext cx="2835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Descriptive using measurements" id="209" name="Google Shape;209;p19" title="Quantitatie Data"/>
          <p:cNvSpPr/>
          <p:nvPr/>
        </p:nvSpPr>
        <p:spPr>
          <a:xfrm>
            <a:off x="1351375" y="2021550"/>
            <a:ext cx="2835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Enter expected kinds of qualitative data here." id="210" name="Google Shape;210;p19" title="What kinds of qualitative data do you expect to record?"/>
          <p:cNvSpPr/>
          <p:nvPr/>
        </p:nvSpPr>
        <p:spPr>
          <a:xfrm>
            <a:off x="4873100" y="1156575"/>
            <a:ext cx="29931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Enter expected kinds of quantitative data here." id="211" name="Google Shape;211;p19" title="What kinds of quantitative data do you expect to record?"/>
          <p:cNvSpPr/>
          <p:nvPr/>
        </p:nvSpPr>
        <p:spPr>
          <a:xfrm>
            <a:off x="4873100" y="3040650"/>
            <a:ext cx="29931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900" y="12850"/>
            <a:ext cx="9144001" cy="515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>
            <a:hlinkClick action="ppaction://hlinksldjump" r:id="rId4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>
            <a:hlinkClick action="ppaction://hlinksldjump" r:id="rId5"/>
          </p:cNvPr>
          <p:cNvSpPr/>
          <p:nvPr/>
        </p:nvSpPr>
        <p:spPr>
          <a:xfrm>
            <a:off x="7981050" y="3657150"/>
            <a:ext cx="9048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9" name="Google Shape;219;p20"/>
          <p:cNvGraphicFramePr/>
          <p:nvPr/>
        </p:nvGraphicFramePr>
        <p:xfrm>
          <a:off x="5036500" y="179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{B62BD505-B18D-42CA-8D3E-9C264D4D1638}</a:tableStyleId>
              </a:tblPr>
              <a:tblGrid>
                <a:gridCol w="498475"/>
                <a:gridCol w="498475"/>
                <a:gridCol w="498475"/>
                <a:gridCol w="498475"/>
                <a:gridCol w="498475"/>
              </a:tblGrid>
              <a:tr h="54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Trial 1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Trial 2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Trial 3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Average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56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4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4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0" name="Google Shape;220;p20"/>
          <p:cNvSpPr txBox="1"/>
          <p:nvPr/>
        </p:nvSpPr>
        <p:spPr>
          <a:xfrm>
            <a:off x="4941350" y="1237675"/>
            <a:ext cx="279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5188425" y="1467425"/>
            <a:ext cx="2328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Enter Data Table Title Here</a:t>
            </a:r>
            <a:endParaRPr sz="100"/>
          </a:p>
        </p:txBody>
      </p:sp>
      <p:pic>
        <p:nvPicPr>
          <p:cNvPr id="222" name="Google Shape;222;p2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 title="Home">
            <a:hlinkClick action="ppaction://hlinksldjump" r:id="rId8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 title="Graph Data">
            <a:hlinkClick action="ppaction://hlinksldjump" r:id="rId9"/>
          </p:cNvPr>
          <p:cNvSpPr/>
          <p:nvPr/>
        </p:nvSpPr>
        <p:spPr>
          <a:xfrm>
            <a:off x="7974400" y="32764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 title="Conclusion">
            <a:hlinkClick action="ppaction://hlinksldjump" r:id="rId10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" title="Question">
            <a:hlinkClick action="ppaction://hlinksldjump" r:id="rId11"/>
          </p:cNvPr>
          <p:cNvSpPr/>
          <p:nvPr/>
        </p:nvSpPr>
        <p:spPr>
          <a:xfrm>
            <a:off x="405525" y="451475"/>
            <a:ext cx="664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" title="Research">
            <a:hlinkClick action="ppaction://hlinksldjump" r:id="rId12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" title="Variables">
            <a:hlinkClick action="ppaction://hlinksldjump" r:id="rId13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" title="Procedure">
            <a:hlinkClick action="ppaction://hlinksldjump" r:id="rId14"/>
          </p:cNvPr>
          <p:cNvSpPr/>
          <p:nvPr/>
        </p:nvSpPr>
        <p:spPr>
          <a:xfrm>
            <a:off x="397100" y="20451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 title="Data Collection">
            <a:hlinkClick action="ppaction://hlinksldjump" r:id="rId15"/>
          </p:cNvPr>
          <p:cNvSpPr/>
          <p:nvPr/>
        </p:nvSpPr>
        <p:spPr>
          <a:xfrm>
            <a:off x="351575" y="244885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" title="Record Data">
            <a:hlinkClick action="ppaction://hlinksldjump" r:id="rId16"/>
          </p:cNvPr>
          <p:cNvSpPr/>
          <p:nvPr/>
        </p:nvSpPr>
        <p:spPr>
          <a:xfrm>
            <a:off x="405350" y="28196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 title="Hypothesis">
            <a:hlinkClick action="ppaction://hlinksldjump" r:id="rId17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Enter expected kinds of qualitative data here." id="233" name="Google Shape;233;p20" title="Record Data"/>
          <p:cNvSpPr/>
          <p:nvPr/>
        </p:nvSpPr>
        <p:spPr>
          <a:xfrm>
            <a:off x="1558675" y="175025"/>
            <a:ext cx="23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 title="Enter qualitative data here."/>
          <p:cNvSpPr/>
          <p:nvPr/>
        </p:nvSpPr>
        <p:spPr>
          <a:xfrm>
            <a:off x="1347525" y="922350"/>
            <a:ext cx="2739600" cy="3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Be sure to include a title, labels, and units to make it easy for anyone to understand your data." id="235" name="Google Shape;235;p20" title="Create a data table that shows your quantitative data."/>
          <p:cNvSpPr/>
          <p:nvPr/>
        </p:nvSpPr>
        <p:spPr>
          <a:xfrm>
            <a:off x="4982775" y="697300"/>
            <a:ext cx="2739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00"/>
            <a:ext cx="9144002" cy="514352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1">
            <a:hlinkClick action="ppaction://hlinksldjump" r:id="rId4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4903925" y="1090475"/>
            <a:ext cx="296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Select here open a Create a Graph website in a new tab.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Take a screenshot,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and then insert it here.</a:t>
            </a:r>
            <a:endParaRPr/>
          </a:p>
        </p:txBody>
      </p:sp>
      <p:grpSp>
        <p:nvGrpSpPr>
          <p:cNvPr id="243" name="Google Shape;243;p21"/>
          <p:cNvGrpSpPr/>
          <p:nvPr/>
        </p:nvGrpSpPr>
        <p:grpSpPr>
          <a:xfrm>
            <a:off x="3083450" y="1588225"/>
            <a:ext cx="903900" cy="910500"/>
            <a:chOff x="3083450" y="1588225"/>
            <a:chExt cx="903900" cy="910500"/>
          </a:xfrm>
        </p:grpSpPr>
        <p:sp>
          <p:nvSpPr>
            <p:cNvPr id="244" name="Google Shape;244;p21"/>
            <p:cNvSpPr/>
            <p:nvPr/>
          </p:nvSpPr>
          <p:spPr>
            <a:xfrm>
              <a:off x="3083450" y="1588225"/>
              <a:ext cx="903900" cy="9105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 txBox="1"/>
            <p:nvPr/>
          </p:nvSpPr>
          <p:spPr>
            <a:xfrm>
              <a:off x="3083450" y="1674025"/>
              <a:ext cx="903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Click here for more exa</a:t>
              </a:r>
              <a:r>
                <a:rPr lang="en" sz="1000"/>
                <a:t>mples of line graphs.</a:t>
              </a:r>
              <a:endParaRPr sz="700"/>
            </a:p>
          </p:txBody>
        </p:sp>
      </p:grpSp>
      <p:sp>
        <p:nvSpPr>
          <p:cNvPr id="246" name="Google Shape;246;p21" title="Select here for more examples of line graphs.">
            <a:hlinkClick action="ppaction://hlinksldjump" r:id="rId8"/>
          </p:cNvPr>
          <p:cNvSpPr/>
          <p:nvPr/>
        </p:nvSpPr>
        <p:spPr>
          <a:xfrm>
            <a:off x="2943950" y="1548313"/>
            <a:ext cx="11829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>
            <a:off x="3056425" y="3720950"/>
            <a:ext cx="903900" cy="910500"/>
            <a:chOff x="3083450" y="1588225"/>
            <a:chExt cx="903900" cy="910500"/>
          </a:xfrm>
        </p:grpSpPr>
        <p:sp>
          <p:nvSpPr>
            <p:cNvPr id="248" name="Google Shape;248;p21"/>
            <p:cNvSpPr/>
            <p:nvPr/>
          </p:nvSpPr>
          <p:spPr>
            <a:xfrm>
              <a:off x="3083450" y="1588225"/>
              <a:ext cx="903900" cy="9105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 txBox="1"/>
            <p:nvPr/>
          </p:nvSpPr>
          <p:spPr>
            <a:xfrm>
              <a:off x="3083450" y="1674025"/>
              <a:ext cx="903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Click here for m</a:t>
              </a:r>
              <a:r>
                <a:rPr lang="en" sz="1000"/>
                <a:t>ore examples of bar graphs.</a:t>
              </a:r>
              <a:endParaRPr sz="700"/>
            </a:p>
          </p:txBody>
        </p:sp>
      </p:grpSp>
      <p:sp>
        <p:nvSpPr>
          <p:cNvPr id="250" name="Google Shape;250;p21">
            <a:hlinkClick action="ppaction://hlinksldjump" r:id="rId9"/>
          </p:cNvPr>
          <p:cNvSpPr/>
          <p:nvPr/>
        </p:nvSpPr>
        <p:spPr>
          <a:xfrm>
            <a:off x="2916925" y="3681050"/>
            <a:ext cx="11829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>
            <a:hlinkClick action="ppaction://hlinksldjump" r:id="rId10"/>
          </p:cNvPr>
          <p:cNvSpPr/>
          <p:nvPr/>
        </p:nvSpPr>
        <p:spPr>
          <a:xfrm>
            <a:off x="1310200" y="4746700"/>
            <a:ext cx="29799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532050"/>
            <a:ext cx="546134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 title="Home">
            <a:hlinkClick action="ppaction://hlinksldjump" r:id="rId13"/>
          </p:cNvPr>
          <p:cNvSpPr/>
          <p:nvPr/>
        </p:nvSpPr>
        <p:spPr>
          <a:xfrm>
            <a:off x="8533450" y="-23312"/>
            <a:ext cx="664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" title="Conclusion">
            <a:hlinkClick action="ppaction://hlinksldjump" r:id="rId14"/>
          </p:cNvPr>
          <p:cNvSpPr/>
          <p:nvPr/>
        </p:nvSpPr>
        <p:spPr>
          <a:xfrm>
            <a:off x="7981050" y="36571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" title="Question">
            <a:hlinkClick action="ppaction://hlinksldjump" r:id="rId15"/>
          </p:cNvPr>
          <p:cNvSpPr/>
          <p:nvPr/>
        </p:nvSpPr>
        <p:spPr>
          <a:xfrm>
            <a:off x="405525" y="451475"/>
            <a:ext cx="664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" title="Research">
            <a:hlinkClick action="ppaction://hlinksldjump" r:id="rId16"/>
          </p:cNvPr>
          <p:cNvSpPr/>
          <p:nvPr/>
        </p:nvSpPr>
        <p:spPr>
          <a:xfrm>
            <a:off x="351575" y="8775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" title="Variables">
            <a:hlinkClick action="ppaction://hlinksldjump" r:id="rId17"/>
          </p:cNvPr>
          <p:cNvSpPr/>
          <p:nvPr/>
        </p:nvSpPr>
        <p:spPr>
          <a:xfrm>
            <a:off x="405350" y="164140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" title="Procedure">
            <a:hlinkClick action="ppaction://hlinksldjump" r:id="rId18"/>
          </p:cNvPr>
          <p:cNvSpPr/>
          <p:nvPr/>
        </p:nvSpPr>
        <p:spPr>
          <a:xfrm>
            <a:off x="397100" y="2045125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 title="Data Collection">
            <a:hlinkClick action="ppaction://hlinksldjump" r:id="rId19"/>
          </p:cNvPr>
          <p:cNvSpPr/>
          <p:nvPr/>
        </p:nvSpPr>
        <p:spPr>
          <a:xfrm>
            <a:off x="351575" y="2448850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 title="Record Data">
            <a:hlinkClick action="ppaction://hlinksldjump" r:id="rId20"/>
          </p:cNvPr>
          <p:cNvSpPr/>
          <p:nvPr/>
        </p:nvSpPr>
        <p:spPr>
          <a:xfrm>
            <a:off x="405350" y="28196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 title="Graph Data">
            <a:hlinkClick action="ppaction://hlinksldjump" r:id="rId21"/>
          </p:cNvPr>
          <p:cNvSpPr/>
          <p:nvPr/>
        </p:nvSpPr>
        <p:spPr>
          <a:xfrm>
            <a:off x="343325" y="3190450"/>
            <a:ext cx="8340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 title="Hypothesis">
            <a:hlinkClick action="ppaction://hlinksldjump" r:id="rId22"/>
          </p:cNvPr>
          <p:cNvSpPr/>
          <p:nvPr/>
        </p:nvSpPr>
        <p:spPr>
          <a:xfrm>
            <a:off x="405350" y="1237675"/>
            <a:ext cx="81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Which type of graph is best to show the data collected?" id="263" name="Google Shape;263;p21" title="Graph Data"/>
          <p:cNvSpPr/>
          <p:nvPr/>
        </p:nvSpPr>
        <p:spPr>
          <a:xfrm>
            <a:off x="1310200" y="129125"/>
            <a:ext cx="28983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" title="Line graph Showing Average High Temperatures in Iowa"/>
          <p:cNvSpPr/>
          <p:nvPr/>
        </p:nvSpPr>
        <p:spPr>
          <a:xfrm>
            <a:off x="1310200" y="740175"/>
            <a:ext cx="1410900" cy="18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 title="Bar graph Showing the Effects of Liquids on Plant Growth"/>
          <p:cNvSpPr/>
          <p:nvPr/>
        </p:nvSpPr>
        <p:spPr>
          <a:xfrm>
            <a:off x="1341675" y="2679325"/>
            <a:ext cx="1410900" cy="19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 title="Use a line graph to show smaller changes over time."/>
          <p:cNvSpPr/>
          <p:nvPr/>
        </p:nvSpPr>
        <p:spPr>
          <a:xfrm>
            <a:off x="2862225" y="699825"/>
            <a:ext cx="14109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 title="Use a bar graph to compare groups or show large changes over time."/>
          <p:cNvSpPr/>
          <p:nvPr/>
        </p:nvSpPr>
        <p:spPr>
          <a:xfrm>
            <a:off x="2854900" y="2774100"/>
            <a:ext cx="14109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" title="Select here for more examples of bar graphs.">
            <a:hlinkClick action="ppaction://hlinksldjump" r:id="rId23"/>
          </p:cNvPr>
          <p:cNvSpPr/>
          <p:nvPr/>
        </p:nvSpPr>
        <p:spPr>
          <a:xfrm>
            <a:off x="2976225" y="3681038"/>
            <a:ext cx="11829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" title="Show your graphed data here."/>
          <p:cNvSpPr/>
          <p:nvPr/>
        </p:nvSpPr>
        <p:spPr>
          <a:xfrm>
            <a:off x="4903925" y="699825"/>
            <a:ext cx="1835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